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29" r:id="rId3"/>
    <p:sldId id="330" r:id="rId4"/>
    <p:sldId id="327" r:id="rId5"/>
    <p:sldId id="332" r:id="rId6"/>
    <p:sldId id="333" r:id="rId7"/>
    <p:sldId id="334" r:id="rId8"/>
    <p:sldId id="337" r:id="rId9"/>
    <p:sldId id="336" r:id="rId10"/>
    <p:sldId id="338" r:id="rId11"/>
    <p:sldId id="339" r:id="rId12"/>
    <p:sldId id="331" r:id="rId13"/>
    <p:sldId id="284" r:id="rId14"/>
    <p:sldId id="325" r:id="rId15"/>
    <p:sldId id="286" r:id="rId16"/>
    <p:sldId id="289" r:id="rId17"/>
    <p:sldId id="288" r:id="rId18"/>
    <p:sldId id="290" r:id="rId19"/>
    <p:sldId id="318" r:id="rId20"/>
    <p:sldId id="326" r:id="rId21"/>
    <p:sldId id="320" r:id="rId22"/>
    <p:sldId id="321" r:id="rId23"/>
    <p:sldId id="32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3"/>
    <p:restoredTop sz="96190"/>
  </p:normalViewPr>
  <p:slideViewPr>
    <p:cSldViewPr snapToGrid="0">
      <p:cViewPr varScale="1">
        <p:scale>
          <a:sx n="123" d="100"/>
          <a:sy n="123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hai/Desktop/Caltech/Neurofinance/data/actual%20markets/04_04_2024_hybrid/rounds_2024-04-04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hai/Desktop/Caltech/Neurofinance/data/actual%20markets/04_04_2024_hybrid/rounds_2024-04-04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hai/PycharmProjects/stockPredict/neurofinance/results/EDA_panel_3marke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Price (left axis) and mean r (right axis)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'risk parameters'!$I$3</c:f>
              <c:strCache>
                <c:ptCount val="1"/>
                <c:pt idx="0">
                  <c:v>Price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'risk parameters'!$I$4:$I$33</c:f>
              <c:numCache>
                <c:formatCode>General</c:formatCode>
                <c:ptCount val="30"/>
                <c:pt idx="0">
                  <c:v>15</c:v>
                </c:pt>
                <c:pt idx="1">
                  <c:v>17</c:v>
                </c:pt>
                <c:pt idx="2">
                  <c:v>20</c:v>
                </c:pt>
                <c:pt idx="3">
                  <c:v>22</c:v>
                </c:pt>
                <c:pt idx="4">
                  <c:v>26</c:v>
                </c:pt>
                <c:pt idx="5">
                  <c:v>31</c:v>
                </c:pt>
                <c:pt idx="6">
                  <c:v>33</c:v>
                </c:pt>
                <c:pt idx="7">
                  <c:v>36</c:v>
                </c:pt>
                <c:pt idx="8">
                  <c:v>38</c:v>
                </c:pt>
                <c:pt idx="9">
                  <c:v>40</c:v>
                </c:pt>
                <c:pt idx="10">
                  <c:v>42</c:v>
                </c:pt>
                <c:pt idx="11">
                  <c:v>44</c:v>
                </c:pt>
                <c:pt idx="12">
                  <c:v>47</c:v>
                </c:pt>
                <c:pt idx="13">
                  <c:v>50</c:v>
                </c:pt>
                <c:pt idx="14">
                  <c:v>54</c:v>
                </c:pt>
                <c:pt idx="15">
                  <c:v>59</c:v>
                </c:pt>
                <c:pt idx="16">
                  <c:v>65</c:v>
                </c:pt>
                <c:pt idx="17">
                  <c:v>72</c:v>
                </c:pt>
                <c:pt idx="18">
                  <c:v>80</c:v>
                </c:pt>
                <c:pt idx="19">
                  <c:v>86</c:v>
                </c:pt>
                <c:pt idx="20">
                  <c:v>91</c:v>
                </c:pt>
                <c:pt idx="21">
                  <c:v>96</c:v>
                </c:pt>
                <c:pt idx="22">
                  <c:v>101</c:v>
                </c:pt>
                <c:pt idx="23">
                  <c:v>102</c:v>
                </c:pt>
                <c:pt idx="24">
                  <c:v>102</c:v>
                </c:pt>
                <c:pt idx="25">
                  <c:v>94</c:v>
                </c:pt>
                <c:pt idx="26">
                  <c:v>86</c:v>
                </c:pt>
                <c:pt idx="27">
                  <c:v>78</c:v>
                </c:pt>
                <c:pt idx="28">
                  <c:v>73</c:v>
                </c:pt>
                <c:pt idx="29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349-A741-A66F-8A66135DB1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4728800"/>
        <c:axId val="491010736"/>
      </c:lineChart>
      <c:lineChart>
        <c:grouping val="standard"/>
        <c:varyColors val="0"/>
        <c:ser>
          <c:idx val="0"/>
          <c:order val="0"/>
          <c:tx>
            <c:strRef>
              <c:f>'risk parameters'!$G$3</c:f>
              <c:strCache>
                <c:ptCount val="1"/>
                <c:pt idx="0">
                  <c:v>Mean r (right hand scale)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1.2605545633095787E-2"/>
                  <c:y val="0.3030999105476471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</c:trendlineLbl>
          </c:trendline>
          <c:val>
            <c:numRef>
              <c:f>'risk parameters'!$G$4:$G$33</c:f>
              <c:numCache>
                <c:formatCode>General</c:formatCode>
                <c:ptCount val="30"/>
                <c:pt idx="0">
                  <c:v>1.0027723256122292</c:v>
                </c:pt>
                <c:pt idx="1">
                  <c:v>0.88151280103385854</c:v>
                </c:pt>
                <c:pt idx="2">
                  <c:v>0.67588450488490193</c:v>
                </c:pt>
                <c:pt idx="3">
                  <c:v>0.85303501569842266</c:v>
                </c:pt>
                <c:pt idx="4">
                  <c:v>0.8734377398992561</c:v>
                </c:pt>
                <c:pt idx="5">
                  <c:v>0.57346377757941847</c:v>
                </c:pt>
                <c:pt idx="6">
                  <c:v>0.86239982445360697</c:v>
                </c:pt>
                <c:pt idx="7">
                  <c:v>0.79398411030596616</c:v>
                </c:pt>
                <c:pt idx="8">
                  <c:v>0.93039804168961959</c:v>
                </c:pt>
                <c:pt idx="9">
                  <c:v>0.88501319002493217</c:v>
                </c:pt>
                <c:pt idx="10">
                  <c:v>1.0156395256291471</c:v>
                </c:pt>
                <c:pt idx="11">
                  <c:v>0.60406565986744709</c:v>
                </c:pt>
                <c:pt idx="12">
                  <c:v>0.87705080434426175</c:v>
                </c:pt>
                <c:pt idx="13">
                  <c:v>0.76082912498815447</c:v>
                </c:pt>
                <c:pt idx="14">
                  <c:v>0.85371579205551296</c:v>
                </c:pt>
                <c:pt idx="15">
                  <c:v>0.80170860032597036</c:v>
                </c:pt>
                <c:pt idx="16">
                  <c:v>0.9203252823979079</c:v>
                </c:pt>
                <c:pt idx="17">
                  <c:v>0.69892653669062699</c:v>
                </c:pt>
                <c:pt idx="18">
                  <c:v>0.62181085097212563</c:v>
                </c:pt>
                <c:pt idx="19">
                  <c:v>0.84725099982878438</c:v>
                </c:pt>
                <c:pt idx="20">
                  <c:v>0.85627605117788075</c:v>
                </c:pt>
                <c:pt idx="21">
                  <c:v>0.88729101223380269</c:v>
                </c:pt>
                <c:pt idx="22">
                  <c:v>0.67941115722500234</c:v>
                </c:pt>
                <c:pt idx="23">
                  <c:v>0.90204786490533095</c:v>
                </c:pt>
                <c:pt idx="24">
                  <c:v>0.58887339942225647</c:v>
                </c:pt>
                <c:pt idx="25">
                  <c:v>0.82840733715993764</c:v>
                </c:pt>
                <c:pt idx="26">
                  <c:v>1.0291760772128864</c:v>
                </c:pt>
                <c:pt idx="27">
                  <c:v>0.94557601782286738</c:v>
                </c:pt>
                <c:pt idx="28">
                  <c:v>0.78174652149413315</c:v>
                </c:pt>
                <c:pt idx="29">
                  <c:v>0.82488665386315907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349-A741-A66F-8A66135DB1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6837600"/>
        <c:axId val="94886592"/>
      </c:lineChart>
      <c:catAx>
        <c:axId val="32472880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1010736"/>
        <c:crosses val="autoZero"/>
        <c:auto val="1"/>
        <c:lblAlgn val="ctr"/>
        <c:lblOffset val="100"/>
        <c:noMultiLvlLbl val="0"/>
      </c:catAx>
      <c:valAx>
        <c:axId val="491010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4728800"/>
        <c:crosses val="autoZero"/>
        <c:crossBetween val="between"/>
      </c:valAx>
      <c:valAx>
        <c:axId val="94886592"/>
        <c:scaling>
          <c:orientation val="minMax"/>
          <c:min val="0.5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66837600"/>
        <c:crosses val="max"/>
        <c:crossBetween val="between"/>
      </c:valAx>
      <c:catAx>
        <c:axId val="466837600"/>
        <c:scaling>
          <c:orientation val="minMax"/>
        </c:scaling>
        <c:delete val="1"/>
        <c:axPos val="b"/>
        <c:majorTickMark val="out"/>
        <c:minorTickMark val="none"/>
        <c:tickLblPos val="nextTo"/>
        <c:crossAx val="948865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Price (left axis) and mean Mu (right axis)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'risk parameters'!$I$3</c:f>
              <c:strCache>
                <c:ptCount val="1"/>
                <c:pt idx="0">
                  <c:v>Price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'risk parameters'!$I$4:$I$33</c:f>
              <c:numCache>
                <c:formatCode>General</c:formatCode>
                <c:ptCount val="30"/>
                <c:pt idx="0">
                  <c:v>15</c:v>
                </c:pt>
                <c:pt idx="1">
                  <c:v>17</c:v>
                </c:pt>
                <c:pt idx="2">
                  <c:v>20</c:v>
                </c:pt>
                <c:pt idx="3">
                  <c:v>22</c:v>
                </c:pt>
                <c:pt idx="4">
                  <c:v>26</c:v>
                </c:pt>
                <c:pt idx="5">
                  <c:v>31</c:v>
                </c:pt>
                <c:pt idx="6">
                  <c:v>33</c:v>
                </c:pt>
                <c:pt idx="7">
                  <c:v>36</c:v>
                </c:pt>
                <c:pt idx="8">
                  <c:v>38</c:v>
                </c:pt>
                <c:pt idx="9">
                  <c:v>40</c:v>
                </c:pt>
                <c:pt idx="10">
                  <c:v>42</c:v>
                </c:pt>
                <c:pt idx="11">
                  <c:v>44</c:v>
                </c:pt>
                <c:pt idx="12">
                  <c:v>47</c:v>
                </c:pt>
                <c:pt idx="13">
                  <c:v>50</c:v>
                </c:pt>
                <c:pt idx="14">
                  <c:v>54</c:v>
                </c:pt>
                <c:pt idx="15">
                  <c:v>59</c:v>
                </c:pt>
                <c:pt idx="16">
                  <c:v>65</c:v>
                </c:pt>
                <c:pt idx="17">
                  <c:v>72</c:v>
                </c:pt>
                <c:pt idx="18">
                  <c:v>80</c:v>
                </c:pt>
                <c:pt idx="19">
                  <c:v>86</c:v>
                </c:pt>
                <c:pt idx="20">
                  <c:v>91</c:v>
                </c:pt>
                <c:pt idx="21">
                  <c:v>96</c:v>
                </c:pt>
                <c:pt idx="22">
                  <c:v>101</c:v>
                </c:pt>
                <c:pt idx="23">
                  <c:v>102</c:v>
                </c:pt>
                <c:pt idx="24">
                  <c:v>102</c:v>
                </c:pt>
                <c:pt idx="25">
                  <c:v>94</c:v>
                </c:pt>
                <c:pt idx="26">
                  <c:v>86</c:v>
                </c:pt>
                <c:pt idx="27">
                  <c:v>78</c:v>
                </c:pt>
                <c:pt idx="28">
                  <c:v>73</c:v>
                </c:pt>
                <c:pt idx="29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3C-E341-A4E4-2D92BB0BE2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1446560"/>
        <c:axId val="491264992"/>
      </c:lineChart>
      <c:lineChart>
        <c:grouping val="standard"/>
        <c:varyColors val="0"/>
        <c:ser>
          <c:idx val="0"/>
          <c:order val="0"/>
          <c:tx>
            <c:strRef>
              <c:f>'risk parameters'!$H$3</c:f>
              <c:strCache>
                <c:ptCount val="1"/>
                <c:pt idx="0">
                  <c:v>Mean Mu (right hand scale)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5487751531058611E-3"/>
                  <c:y val="0.2101518470763491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</c:trendlineLbl>
          </c:trendline>
          <c:val>
            <c:numRef>
              <c:f>'risk parameters'!$H$4:$H$33</c:f>
              <c:numCache>
                <c:formatCode>General</c:formatCode>
                <c:ptCount val="30"/>
                <c:pt idx="0">
                  <c:v>3.1594808565043171</c:v>
                </c:pt>
                <c:pt idx="1">
                  <c:v>3.2304053310176974</c:v>
                </c:pt>
                <c:pt idx="2">
                  <c:v>3.1361211600515788</c:v>
                </c:pt>
                <c:pt idx="3">
                  <c:v>3.0936292306722724</c:v>
                </c:pt>
                <c:pt idx="4">
                  <c:v>3.1196623463278517</c:v>
                </c:pt>
                <c:pt idx="5">
                  <c:v>3.0209465125234174</c:v>
                </c:pt>
                <c:pt idx="6">
                  <c:v>3.2319154741957115</c:v>
                </c:pt>
                <c:pt idx="7">
                  <c:v>3.1368152139935654</c:v>
                </c:pt>
                <c:pt idx="8">
                  <c:v>3.0775589216327561</c:v>
                </c:pt>
                <c:pt idx="9">
                  <c:v>3.3454769207170005</c:v>
                </c:pt>
                <c:pt idx="10">
                  <c:v>3.0651213867174176</c:v>
                </c:pt>
                <c:pt idx="11">
                  <c:v>3.1285017415156307</c:v>
                </c:pt>
                <c:pt idx="12">
                  <c:v>3.2621876889970514</c:v>
                </c:pt>
                <c:pt idx="13">
                  <c:v>3.0627259896192442</c:v>
                </c:pt>
                <c:pt idx="14">
                  <c:v>3.1586846662188268</c:v>
                </c:pt>
                <c:pt idx="15">
                  <c:v>3.0491697840173613</c:v>
                </c:pt>
                <c:pt idx="16">
                  <c:v>3.1001493291315954</c:v>
                </c:pt>
                <c:pt idx="17">
                  <c:v>3.1023057443773991</c:v>
                </c:pt>
                <c:pt idx="18">
                  <c:v>3.0072439131796416</c:v>
                </c:pt>
                <c:pt idx="19">
                  <c:v>3.0964233789452358</c:v>
                </c:pt>
                <c:pt idx="20">
                  <c:v>3.2017708822109747</c:v>
                </c:pt>
                <c:pt idx="21">
                  <c:v>3.0408640399106748</c:v>
                </c:pt>
                <c:pt idx="22">
                  <c:v>3.0103616349267055</c:v>
                </c:pt>
                <c:pt idx="23">
                  <c:v>3.090305796519258</c:v>
                </c:pt>
                <c:pt idx="24">
                  <c:v>3.165528287135905</c:v>
                </c:pt>
                <c:pt idx="25">
                  <c:v>3.0283580025141688</c:v>
                </c:pt>
                <c:pt idx="26">
                  <c:v>3.147223881910814</c:v>
                </c:pt>
                <c:pt idx="27">
                  <c:v>3.2338551691493587</c:v>
                </c:pt>
                <c:pt idx="28">
                  <c:v>3.0483124921172879</c:v>
                </c:pt>
                <c:pt idx="29">
                  <c:v>3.2861364909092585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63C-E341-A4E4-2D92BB0BE2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5468976"/>
        <c:axId val="405782688"/>
      </c:lineChart>
      <c:catAx>
        <c:axId val="4914465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1264992"/>
        <c:crosses val="autoZero"/>
        <c:auto val="1"/>
        <c:lblAlgn val="ctr"/>
        <c:lblOffset val="100"/>
        <c:noMultiLvlLbl val="0"/>
      </c:catAx>
      <c:valAx>
        <c:axId val="49126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1446560"/>
        <c:crosses val="autoZero"/>
        <c:crossBetween val="between"/>
      </c:valAx>
      <c:valAx>
        <c:axId val="405782688"/>
        <c:scaling>
          <c:orientation val="minMax"/>
          <c:min val="2.9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05468976"/>
        <c:crosses val="max"/>
        <c:crossBetween val="between"/>
      </c:valAx>
      <c:catAx>
        <c:axId val="405468976"/>
        <c:scaling>
          <c:orientation val="minMax"/>
        </c:scaling>
        <c:delete val="1"/>
        <c:axPos val="b"/>
        <c:majorTickMark val="out"/>
        <c:minorTickMark val="none"/>
        <c:tickLblPos val="nextTo"/>
        <c:crossAx val="4057826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[EDA_panel_3markets.xlsx]3 markets phasic!PivotTable12</c:name>
    <c:fmtId val="7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rgbClr val="002060"/>
            </a:solidFill>
            <a:round/>
          </a:ln>
          <a:effectLst/>
        </c:spPr>
        <c:marker>
          <c:symbol val="circle"/>
          <c:size val="5"/>
          <c:spPr>
            <a:solidFill>
              <a:srgbClr val="002060"/>
            </a:solidFill>
            <a:ln w="9525"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rgbClr val="C00000"/>
            </a:solidFill>
            <a:round/>
          </a:ln>
          <a:effectLst/>
        </c:spPr>
        <c:marker>
          <c:symbol val="circle"/>
          <c:size val="3"/>
          <c:spPr>
            <a:solidFill>
              <a:srgbClr val="C00000"/>
            </a:solidFill>
            <a:ln w="9525"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rgbClr val="002060"/>
            </a:solidFill>
            <a:round/>
          </a:ln>
          <a:effectLst/>
        </c:spPr>
        <c:marker>
          <c:symbol val="circle"/>
          <c:size val="5"/>
          <c:spPr>
            <a:solidFill>
              <a:srgbClr val="002060"/>
            </a:solidFill>
            <a:ln w="9525"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rgbClr val="C00000"/>
            </a:solidFill>
            <a:round/>
          </a:ln>
          <a:effectLst/>
        </c:spPr>
        <c:marker>
          <c:symbol val="circle"/>
          <c:size val="3"/>
          <c:spPr>
            <a:solidFill>
              <a:srgbClr val="C00000"/>
            </a:solidFill>
            <a:ln w="9525"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rgbClr val="002060"/>
            </a:solidFill>
            <a:round/>
          </a:ln>
          <a:effectLst/>
        </c:spPr>
        <c:marker>
          <c:symbol val="circle"/>
          <c:size val="5"/>
          <c:spPr>
            <a:solidFill>
              <a:srgbClr val="002060"/>
            </a:solidFill>
            <a:ln w="9525"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rgbClr val="C00000"/>
            </a:solidFill>
            <a:round/>
          </a:ln>
          <a:effectLst/>
        </c:spPr>
        <c:marker>
          <c:symbol val="circle"/>
          <c:size val="3"/>
          <c:spPr>
            <a:solidFill>
              <a:srgbClr val="C00000"/>
            </a:solidFill>
            <a:ln w="9525"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0144299462410398E-2"/>
          <c:y val="4.0377500798273527E-2"/>
          <c:w val="0.90458347330825095"/>
          <c:h val="0.77822781704042654"/>
        </c:manualLayout>
      </c:layout>
      <c:lineChart>
        <c:grouping val="standard"/>
        <c:varyColors val="0"/>
        <c:ser>
          <c:idx val="0"/>
          <c:order val="0"/>
          <c:tx>
            <c:strRef>
              <c:f>'3 markets phasic'!$B$3</c:f>
              <c:strCache>
                <c:ptCount val="1"/>
                <c:pt idx="0">
                  <c:v>Market price average across 3 markets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'3 markets phasic'!$A$4:$A$34</c:f>
              <c:strCach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strCache>
            </c:strRef>
          </c:cat>
          <c:val>
            <c:numRef>
              <c:f>'3 markets phasic'!$B$4:$B$34</c:f>
              <c:numCache>
                <c:formatCode>General</c:formatCode>
                <c:ptCount val="30"/>
                <c:pt idx="0">
                  <c:v>15</c:v>
                </c:pt>
                <c:pt idx="1">
                  <c:v>16.615384615384617</c:v>
                </c:pt>
                <c:pt idx="2">
                  <c:v>18.384615384615383</c:v>
                </c:pt>
                <c:pt idx="3">
                  <c:v>19.384615384615383</c:v>
                </c:pt>
                <c:pt idx="4">
                  <c:v>21.53846153846154</c:v>
                </c:pt>
                <c:pt idx="5">
                  <c:v>24.307692307692307</c:v>
                </c:pt>
                <c:pt idx="6">
                  <c:v>25.923076923076923</c:v>
                </c:pt>
                <c:pt idx="7">
                  <c:v>27.923076923076923</c:v>
                </c:pt>
                <c:pt idx="8">
                  <c:v>29.53846153846154</c:v>
                </c:pt>
                <c:pt idx="9">
                  <c:v>31.53846153846154</c:v>
                </c:pt>
                <c:pt idx="10">
                  <c:v>33.153846153846153</c:v>
                </c:pt>
                <c:pt idx="11">
                  <c:v>35.230769230769234</c:v>
                </c:pt>
                <c:pt idx="12">
                  <c:v>38.07692307692308</c:v>
                </c:pt>
                <c:pt idx="13">
                  <c:v>40.53846153846154</c:v>
                </c:pt>
                <c:pt idx="14">
                  <c:v>44</c:v>
                </c:pt>
                <c:pt idx="15">
                  <c:v>48.07692307692308</c:v>
                </c:pt>
                <c:pt idx="16">
                  <c:v>52.692307692307693</c:v>
                </c:pt>
                <c:pt idx="17">
                  <c:v>58.384615384615387</c:v>
                </c:pt>
                <c:pt idx="18">
                  <c:v>64.07692307692308</c:v>
                </c:pt>
                <c:pt idx="19">
                  <c:v>67.384615384615387</c:v>
                </c:pt>
                <c:pt idx="20">
                  <c:v>70.07692307692308</c:v>
                </c:pt>
                <c:pt idx="21">
                  <c:v>71.692307692307693</c:v>
                </c:pt>
                <c:pt idx="22">
                  <c:v>73.07692307692308</c:v>
                </c:pt>
                <c:pt idx="23">
                  <c:v>71.461538461538467</c:v>
                </c:pt>
                <c:pt idx="24">
                  <c:v>68.538461538461533</c:v>
                </c:pt>
                <c:pt idx="25">
                  <c:v>62.153846153846153</c:v>
                </c:pt>
                <c:pt idx="26">
                  <c:v>53.846153846153847</c:v>
                </c:pt>
                <c:pt idx="27">
                  <c:v>47</c:v>
                </c:pt>
                <c:pt idx="28">
                  <c:v>41.307692307692307</c:v>
                </c:pt>
                <c:pt idx="29">
                  <c:v>37.46153846153846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5DF-364E-B5A6-CA5A0926FB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6394496"/>
        <c:axId val="586856784"/>
      </c:lineChart>
      <c:lineChart>
        <c:grouping val="standard"/>
        <c:varyColors val="0"/>
        <c:ser>
          <c:idx val="1"/>
          <c:order val="1"/>
          <c:tx>
            <c:strRef>
              <c:f>'3 markets phasic'!$C$3</c:f>
              <c:strCache>
                <c:ptCount val="1"/>
                <c:pt idx="0">
                  <c:v>Average Phasic EDA from Round Results (right axis)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C00000"/>
              </a:solidFill>
              <a:ln w="9525">
                <a:noFill/>
              </a:ln>
              <a:effectLst/>
            </c:spPr>
          </c:marker>
          <c:cat>
            <c:strRef>
              <c:f>'3 markets phasic'!$A$4:$A$34</c:f>
              <c:strCach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strCache>
            </c:strRef>
          </c:cat>
          <c:val>
            <c:numRef>
              <c:f>'3 markets phasic'!$C$4:$C$34</c:f>
              <c:numCache>
                <c:formatCode>General</c:formatCode>
                <c:ptCount val="30"/>
                <c:pt idx="0">
                  <c:v>-3.2536613245732755</c:v>
                </c:pt>
                <c:pt idx="1">
                  <c:v>-3.1499877794856328</c:v>
                </c:pt>
                <c:pt idx="2">
                  <c:v>-2.4652106688500108</c:v>
                </c:pt>
                <c:pt idx="3">
                  <c:v>-2.8092260446327408</c:v>
                </c:pt>
                <c:pt idx="4">
                  <c:v>-2.3846937764517984</c:v>
                </c:pt>
                <c:pt idx="5">
                  <c:v>-2.5142163820429912</c:v>
                </c:pt>
                <c:pt idx="6">
                  <c:v>-2.6918374259527167</c:v>
                </c:pt>
                <c:pt idx="7">
                  <c:v>-2.5253204999030014</c:v>
                </c:pt>
                <c:pt idx="8">
                  <c:v>-2.360111745742921</c:v>
                </c:pt>
                <c:pt idx="9">
                  <c:v>-2.3060770621849036</c:v>
                </c:pt>
                <c:pt idx="10">
                  <c:v>-2.2151099247056476</c:v>
                </c:pt>
                <c:pt idx="11">
                  <c:v>-2.2918457925376248</c:v>
                </c:pt>
                <c:pt idx="12">
                  <c:v>-1.5989142424923781</c:v>
                </c:pt>
                <c:pt idx="13">
                  <c:v>-1.3203769131252363</c:v>
                </c:pt>
                <c:pt idx="14">
                  <c:v>-1.7938471577702033</c:v>
                </c:pt>
                <c:pt idx="15">
                  <c:v>-2.0762362610098277</c:v>
                </c:pt>
                <c:pt idx="16">
                  <c:v>-1.8386836113092195</c:v>
                </c:pt>
                <c:pt idx="17">
                  <c:v>-7.7700286320652005E-3</c:v>
                </c:pt>
                <c:pt idx="18">
                  <c:v>1.5506288696300805</c:v>
                </c:pt>
                <c:pt idx="19">
                  <c:v>2.6253542250734907</c:v>
                </c:pt>
                <c:pt idx="20">
                  <c:v>3.2671351366380343</c:v>
                </c:pt>
                <c:pt idx="21">
                  <c:v>3.5219754378208892</c:v>
                </c:pt>
                <c:pt idx="22">
                  <c:v>-0.14958045165577921</c:v>
                </c:pt>
                <c:pt idx="23">
                  <c:v>4.2074668057229339</c:v>
                </c:pt>
                <c:pt idx="24">
                  <c:v>4.8093848759291342</c:v>
                </c:pt>
                <c:pt idx="25">
                  <c:v>5.1479136473561775</c:v>
                </c:pt>
                <c:pt idx="26">
                  <c:v>5.1634902317615614</c:v>
                </c:pt>
                <c:pt idx="27">
                  <c:v>4.6195681067958949</c:v>
                </c:pt>
                <c:pt idx="28">
                  <c:v>3.998770534378314</c:v>
                </c:pt>
                <c:pt idx="29">
                  <c:v>5.2370763016856747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5DF-364E-B5A6-CA5A0926FB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6390768"/>
        <c:axId val="586176608"/>
      </c:lineChart>
      <c:catAx>
        <c:axId val="586394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856784"/>
        <c:crosses val="autoZero"/>
        <c:auto val="1"/>
        <c:lblAlgn val="ctr"/>
        <c:lblOffset val="100"/>
        <c:noMultiLvlLbl val="0"/>
      </c:catAx>
      <c:valAx>
        <c:axId val="586856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394496"/>
        <c:crosses val="autoZero"/>
        <c:crossBetween val="between"/>
      </c:valAx>
      <c:valAx>
        <c:axId val="58617660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390768"/>
        <c:crosses val="max"/>
        <c:crossBetween val="between"/>
      </c:valAx>
      <c:catAx>
        <c:axId val="5863907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8617660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258967487728756E-2"/>
          <c:y val="0.89828658255563931"/>
          <c:w val="0.97220858510918906"/>
          <c:h val="8.67310423800662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42568-682B-B84B-A159-FE1D4E8B32F9}" type="datetimeFigureOut">
              <a:rPr lang="en-US" smtClean="0"/>
              <a:t>6/7/24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07C34-5B90-5A44-BEAD-19E8B8CD3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54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07C34-5B90-5A44-BEAD-19E8B8CD3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33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07C34-5B90-5A44-BEAD-19E8B8CD3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04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07C34-5B90-5A44-BEAD-19E8B8CD3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98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07C34-5B90-5A44-BEAD-19E8B8CD3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51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07C34-5B90-5A44-BEAD-19E8B8CD3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96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07C34-5B90-5A44-BEAD-19E8B8CD3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16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BF6D1-D634-96E5-CFCC-337FA15D3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D1D51-5D86-EF1B-8F87-FA542393B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7953C-DBFC-B15B-F240-8B08823F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DAE3-3F10-E340-8A58-050E7BC41A1A}" type="datetime1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32F25-2EC4-3121-97D1-31DAA18F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50E2C-BAAB-0428-526E-EC99F798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59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CED89-0F2B-D8CC-AA97-C076715C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BD7D0-4E78-E337-A2E4-7199E70FB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7C4FC-C1F7-2626-D3BE-48C397194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9112-43A6-7243-9698-2DFD49C97F79}" type="datetime1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7D8FE-99E9-DE78-0806-2A70E647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5321C-3574-8E1B-954D-CB04AE9DD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92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5E4ECC-3C57-F706-43EF-E9BFE454D0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F2937-9F50-0395-0EFB-1825B1E31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0ABFD-BD08-814D-FA58-14CA899C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817CA-C355-074B-B5ED-7D9B35024DEC}" type="datetime1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06710-9A85-8858-C308-59BAC167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1A2D2-FD0F-9428-E385-90E31A52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08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76DB9-CD28-8F27-12F6-D7D1F6DE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807AB-7F79-CC1F-C7E7-4004E6779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21A32-F2F6-24DD-4658-7711A3B4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62ADC-6909-6148-ACB0-1C78C9E44E84}" type="datetime1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18873-F9A2-4391-6503-F804C781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3E6CD-11DB-9B13-1FCB-C107759B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18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9FE6-3E07-A60F-BC70-F6A31F53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61A61-A0D2-2C6C-5255-D3B41B4BE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45836-966B-8447-A65D-AE035D639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C970-155E-3243-B2E6-EC693F2E6930}" type="datetime1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648B5-090B-0936-BD73-EFD6B8DD6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FCE7B-EAE5-6796-A2CB-E56F563C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9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2B091-315A-BFA0-E9E4-A8876415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EE3E-74CF-C198-32E5-829E5D9409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52C38-1FBD-11C9-9797-5F15BC537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28ACB-27D5-1939-48A6-A7DC4FB7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1287B-F54B-EB47-B897-963FA0B6A08D}" type="datetime1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8E9E7-73BE-489D-C48C-55B8B5400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A7DE0-9797-5670-ADEC-8D254E67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56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5D24-DEE9-52DA-7C74-A4A7474D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8979D-62D4-A30F-AABB-10B361E54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2AFC9-A5BC-8B74-70A5-D59017D35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2E6C58-B493-3FF6-60DD-CE2E70FC9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C1B0B9-58CF-D49F-70AF-787A5C6EF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887209-8C8C-827C-A669-4BAD73F3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3B542-5572-AB49-AD78-DB2C17141E65}" type="datetime1">
              <a:rPr lang="en-US" smtClean="0"/>
              <a:t>6/7/24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FA0EA2-E693-B566-3303-EF3FAA35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AFE406-993C-E209-839A-712FD5CF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3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96148-AA29-ADAE-6647-60158F76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5E212-3381-B294-D8E6-D05E23DCD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7AFB-1EE6-BF4B-8891-680F2EAB202E}" type="datetime1">
              <a:rPr lang="en-US" smtClean="0"/>
              <a:t>6/7/24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AF2690-A77F-6F5B-E53C-CD492F85B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6AD9E-5CB6-4641-7E39-50310A50B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6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85797D-F6E3-DF84-55D9-322138CBC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A6D0D-3C22-C045-8611-ADD26939B082}" type="datetime1">
              <a:rPr lang="en-US" smtClean="0"/>
              <a:t>6/7/24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55D64-2576-74A6-2193-33FA7362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636D7-6CAD-D317-4915-D05BE9553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18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9DF6-5AA7-C9AF-55B1-B7F9B70F2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D0EE5-5547-0005-4DA4-1BCA89509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293FC-5C77-175D-74EE-CC5FEAFAA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5F2E7-209D-5BF8-1110-E42AD8E9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7825-8FE3-E341-9D40-ECA33A6769A6}" type="datetime1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5950B-9106-99F0-3D1C-055DB2FA6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38079-7CEE-C1AE-09BF-C6E1D3BA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1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07C2-8312-8682-9F8E-24D1B64CF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FEFD25-39AC-4422-9605-92BADACBF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70A6C-2C76-17E9-4574-E10E0B908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D1DAE-0E91-AC33-1E15-7F0BDA90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0487-2F30-2643-8255-17913ECC5CB0}" type="datetime1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0FB0C-7B22-1C73-2FCB-7CDB91BA8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AA08B-D0E4-9AA3-C2BA-75ADB3823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92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9E1D3F-FB8A-08AD-5EF5-4F23C8FA7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16799-7857-32BC-AD68-F9E0D725A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63DA7-3016-72CE-E13C-71E4FBFB6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B9737-0106-3241-8E33-4DB82FE87BAD}" type="datetime1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E5ABE-AD4F-B98B-CCE5-AE2BFA0CE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573AE-2CF0-1413-ABB6-A913875D9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3641F-75FE-1642-A0F2-77034707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1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5FE6-345F-2979-47CA-142312F3A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887" y="2087712"/>
            <a:ext cx="9144000" cy="18040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Neuro-bubbles</a:t>
            </a:r>
            <a:b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8F57D-641F-4277-89FC-BB76C07C8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45574"/>
            <a:ext cx="9144000" cy="518406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June 12th, 2024</a:t>
            </a:r>
          </a:p>
        </p:txBody>
      </p:sp>
    </p:spTree>
    <p:extLst>
      <p:ext uri="{BB962C8B-B14F-4D97-AF65-F5344CB8AC3E}">
        <p14:creationId xmlns:p14="http://schemas.microsoft.com/office/powerpoint/2010/main" val="2239126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F5320-3AE1-2EF1-0352-105665C9F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 dirty="0"/>
              <a:t>Risk Elicitation Task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577FF-CC22-71DD-8412-C403F4976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risk-elicitation screen where participants see 4 pairs of lotteries that change as participants select either riskier or less risky lotteries (for 20 seconds). The risk elicitation task is an application of a Dynamically optimized sequential experiment (DOSE) applied to the 10-question set of Holt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Laury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(2002), as outlined in Wang,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Filiba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Camerer (2010). </a:t>
            </a:r>
            <a:endParaRPr lang="en-US" sz="1600" dirty="0">
              <a:effectLst/>
            </a:endParaRPr>
          </a:p>
        </p:txBody>
      </p:sp>
      <p:pic>
        <p:nvPicPr>
          <p:cNvPr id="5" name="Picture 4" descr="A blue and red circles&#10;&#10;Description automatically generated">
            <a:extLst>
              <a:ext uri="{FF2B5EF4-FFF2-40B4-BE49-F238E27FC236}">
                <a16:creationId xmlns:a16="http://schemas.microsoft.com/office/drawing/2014/main" id="{2767A4F5-9275-FA1F-5D06-BAEC8E39D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910182"/>
            <a:ext cx="6903720" cy="30376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645F5-D74C-642F-86D2-F092F3D1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23641F-75FE-1642-A0F2-77034707513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3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024D-0394-9AB8-DBC3-A27C2C82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Risk Elicitation Task DOSE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DF590-8AF1-AC4A-6048-0FE625E8E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7687A-687C-DF85-461E-0D6D0972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07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B2CBB-FF3F-0E6E-C39D-AC3AF080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69076-63EB-C628-74E2-B5E4DFC8B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Market Size: 15-25 subjects simultaneously</a:t>
            </a:r>
          </a:p>
          <a:p>
            <a:pPr lvl="1"/>
            <a:r>
              <a:rPr lang="en-US" dirty="0"/>
              <a:t>5 subjects recorded in person with </a:t>
            </a:r>
            <a:r>
              <a:rPr lang="en-US" dirty="0" err="1"/>
              <a:t>Empatica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14A81-235D-C56B-92AC-9FB58F46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64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D1A48-49E2-14D5-B9D6-2370FBBD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145859"/>
            <a:ext cx="11970026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Price and volume dynamics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D3BAC1A-D1C7-A25E-FF43-286A8106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z="1600" b="1" smtClean="0">
                <a:solidFill>
                  <a:schemeClr val="tx1"/>
                </a:solidFill>
              </a:rPr>
              <a:t>13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DCF99C-974F-77D9-5EBE-C074CCEF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464" y="857137"/>
            <a:ext cx="8676503" cy="56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69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D1A48-49E2-14D5-B9D6-2370FBBD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87" y="51471"/>
            <a:ext cx="11970026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accent1"/>
                </a:solidFill>
              </a:rPr>
              <a:t>Results – forecast page and forecast surprise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F768C-165F-854D-B312-017CFEB38380}"/>
              </a:ext>
            </a:extLst>
          </p:cNvPr>
          <p:cNvSpPr txBox="1"/>
          <p:nvPr/>
        </p:nvSpPr>
        <p:spPr>
          <a:xfrm>
            <a:off x="110987" y="661586"/>
            <a:ext cx="6148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Market price and forecast price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ED27A8-320F-8611-472F-80A34A81B6B5}"/>
              </a:ext>
            </a:extLst>
          </p:cNvPr>
          <p:cNvSpPr txBox="1"/>
          <p:nvPr/>
        </p:nvSpPr>
        <p:spPr>
          <a:xfrm>
            <a:off x="6295092" y="661586"/>
            <a:ext cx="6148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Market price and forecasts differences (P – Forecast) 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D3BAC1A-D1C7-A25E-FF43-286A8106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z="1600" b="1" smtClean="0">
                <a:solidFill>
                  <a:schemeClr val="tx1"/>
                </a:solidFill>
              </a:rPr>
              <a:t>14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345560-D72C-D10D-BFAB-AFF16D0CC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5" y="1407659"/>
            <a:ext cx="5958344" cy="4308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AFD0AD-8C2E-4829-1AC0-4A741A6AC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49" y="1407659"/>
            <a:ext cx="6169051" cy="446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6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D1A48-49E2-14D5-B9D6-2370FBBD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87" y="51471"/>
            <a:ext cx="11970026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Results – forecast page (rationality check)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E387DF-25D1-FA13-DD99-E17ED2968FC4}"/>
              </a:ext>
            </a:extLst>
          </p:cNvPr>
          <p:cNvSpPr txBox="1">
            <a:spLocks/>
          </p:cNvSpPr>
          <p:nvPr/>
        </p:nvSpPr>
        <p:spPr>
          <a:xfrm>
            <a:off x="511622" y="734590"/>
            <a:ext cx="5072756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1"/>
                </a:solidFill>
              </a:rPr>
              <a:t>Avg. Forecast Period – Avg. Bid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864CFE-8EAA-EFA4-B3ED-399FB49589AA}"/>
              </a:ext>
            </a:extLst>
          </p:cNvPr>
          <p:cNvSpPr txBox="1">
            <a:spLocks/>
          </p:cNvSpPr>
          <p:nvPr/>
        </p:nvSpPr>
        <p:spPr>
          <a:xfrm>
            <a:off x="6398072" y="724617"/>
            <a:ext cx="5072756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1"/>
                </a:solidFill>
              </a:rPr>
              <a:t>Avg. Ask - Avg. Forecast Period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E85315D-DF7B-AA30-D41D-DCFE2A123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z="1600" b="1" smtClean="0">
                <a:solidFill>
                  <a:schemeClr val="tx1"/>
                </a:solidFill>
              </a:rPr>
              <a:t>15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EA7E11-8BB4-0F33-F391-998708AC6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775"/>
            <a:ext cx="5962564" cy="36841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F0512B-7F9B-4888-FAB1-BCE4D8B34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04142"/>
            <a:ext cx="6083448" cy="383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95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829AE6-7CBD-D4ED-D40B-C9341541B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5854"/>
            <a:ext cx="11887201" cy="685799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Results – risk taking parameter R averaged across participants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0B3AA-4FC6-55ED-A403-C81971F8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8432" y="6448925"/>
            <a:ext cx="2743200" cy="365125"/>
          </a:xfrm>
        </p:spPr>
        <p:txBody>
          <a:bodyPr/>
          <a:lstStyle/>
          <a:p>
            <a:fld id="{9A23641F-75FE-1642-A0F2-770347075135}" type="slidenum">
              <a:rPr lang="en-US" sz="1600" b="1" smtClean="0">
                <a:solidFill>
                  <a:schemeClr val="tx1"/>
                </a:solidFill>
              </a:rPr>
              <a:t>16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D78D911-5D68-6C8B-E78F-BD79AD869D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7807275"/>
              </p:ext>
            </p:extLst>
          </p:nvPr>
        </p:nvGraphicFramePr>
        <p:xfrm>
          <a:off x="665745" y="691653"/>
          <a:ext cx="10655969" cy="5738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07554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829AE6-7CBD-D4ED-D40B-C9341541B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71" y="0"/>
            <a:ext cx="11748655" cy="685799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Results – risk taking parameter Mu averaged across participants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0B3AA-4FC6-55ED-A403-C81971F8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7126" y="6356350"/>
            <a:ext cx="2743200" cy="365125"/>
          </a:xfrm>
        </p:spPr>
        <p:txBody>
          <a:bodyPr/>
          <a:lstStyle/>
          <a:p>
            <a:fld id="{9A23641F-75FE-1642-A0F2-770347075135}" type="slidenum">
              <a:rPr lang="en-US" sz="1600" b="1" smtClean="0">
                <a:solidFill>
                  <a:schemeClr val="tx1"/>
                </a:solidFill>
              </a:rPr>
              <a:t>17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F109E05-D96D-284D-F49C-B08B636342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8913897"/>
              </p:ext>
            </p:extLst>
          </p:nvPr>
        </p:nvGraphicFramePr>
        <p:xfrm>
          <a:off x="457198" y="820068"/>
          <a:ext cx="11036968" cy="5402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58601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E373-C68B-505C-C27F-D7B532AF9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260" y="52712"/>
            <a:ext cx="6898106" cy="8342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price and Avg EDA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0E9DD-C795-85E1-0EE1-4E6F66E02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5F47D04-CB2E-4EA2-EC84-CCE18E5AA9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5741182"/>
              </p:ext>
            </p:extLst>
          </p:nvPr>
        </p:nvGraphicFramePr>
        <p:xfrm>
          <a:off x="104775" y="966370"/>
          <a:ext cx="11638990" cy="5389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09333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AEFA-1265-DC62-A5FF-62D2392F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56" y="451776"/>
            <a:ext cx="3211226" cy="59544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and demand </a:t>
            </a:r>
            <a:b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dynamics </a:t>
            </a:r>
            <a:b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April 4th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B488C-00A0-50C7-C238-21E44A4E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19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2FE851-2B1E-F0EF-CA79-0FED751A0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89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08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Rectangle 2060">
            <a:extLst>
              <a:ext uri="{FF2B5EF4-FFF2-40B4-BE49-F238E27FC236}">
                <a16:creationId xmlns:a16="http://schemas.microsoft.com/office/drawing/2014/main" id="{64EA8300-EB66-48D4-A196-A59DD063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Dot-Com Bubble Burst of 2000 | Trading History | AvaTrade">
            <a:extLst>
              <a:ext uri="{FF2B5EF4-FFF2-40B4-BE49-F238E27FC236}">
                <a16:creationId xmlns:a16="http://schemas.microsoft.com/office/drawing/2014/main" id="{218C2416-73E5-52B0-2692-587F2CE6D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0" r="4" b="27398"/>
          <a:stretch/>
        </p:blipFill>
        <p:spPr bwMode="auto">
          <a:xfrm>
            <a:off x="5369284" y="1"/>
            <a:ext cx="6822716" cy="240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ulip mania - Wikipedia">
            <a:extLst>
              <a:ext uri="{FF2B5EF4-FFF2-40B4-BE49-F238E27FC236}">
                <a16:creationId xmlns:a16="http://schemas.microsoft.com/office/drawing/2014/main" id="{D62C497D-E44D-737E-1DB6-8CFC98127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3" r="-1" b="6490"/>
          <a:stretch/>
        </p:blipFill>
        <p:spPr bwMode="auto">
          <a:xfrm>
            <a:off x="5369283" y="2391337"/>
            <a:ext cx="3400848" cy="448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using Bubble Burst Ahead? – Regal Properties">
            <a:extLst>
              <a:ext uri="{FF2B5EF4-FFF2-40B4-BE49-F238E27FC236}">
                <a16:creationId xmlns:a16="http://schemas.microsoft.com/office/drawing/2014/main" id="{FAA8FE0B-4FB5-9EB3-86FE-2B1C4BDF1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" r="21190" b="3"/>
          <a:stretch/>
        </p:blipFill>
        <p:spPr bwMode="auto">
          <a:xfrm>
            <a:off x="8770132" y="2391337"/>
            <a:ext cx="3421868" cy="448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Rectangle 2062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1D76D-5005-ABDB-14F7-314880D5A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0431"/>
            <a:ext cx="4518134" cy="1466455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Financial Bubbles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81F1D-EA32-AFF0-FD1B-80800F4E8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23641F-75FE-1642-A0F2-77034707513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408416"/>
            <a:ext cx="562303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93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AEFA-1265-DC62-A5FF-62D2392F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82" y="112720"/>
            <a:ext cx="9772663" cy="52983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and demand dynamics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B488C-00A0-50C7-C238-21E44A4E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20</a:t>
            </a:fld>
            <a:endParaRPr lang="en-US"/>
          </a:p>
        </p:txBody>
      </p:sp>
      <p:pic>
        <p:nvPicPr>
          <p:cNvPr id="14" name="Picture 1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0F695E9-38FB-AB31-B87B-EE1C4C8D8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4" y="2446317"/>
            <a:ext cx="4162579" cy="2775052"/>
          </a:xfrm>
          <a:prstGeom prst="rect">
            <a:avLst/>
          </a:prstGeom>
        </p:spPr>
      </p:pic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1305D1C-3C58-9D3B-22A1-B9BAAD45F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656" y="2446317"/>
            <a:ext cx="4162579" cy="2775052"/>
          </a:xfrm>
          <a:prstGeom prst="rect">
            <a:avLst/>
          </a:prstGeom>
        </p:spPr>
      </p:pic>
      <p:pic>
        <p:nvPicPr>
          <p:cNvPr id="18" name="Picture 1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7CFA82B-307B-C48A-7944-0336C1AD4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265" y="2446317"/>
            <a:ext cx="4162579" cy="277505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7B7399A-7014-E492-89D7-C6797B7D47F0}"/>
              </a:ext>
            </a:extLst>
          </p:cNvPr>
          <p:cNvSpPr txBox="1">
            <a:spLocks/>
          </p:cNvSpPr>
          <p:nvPr/>
        </p:nvSpPr>
        <p:spPr>
          <a:xfrm>
            <a:off x="472180" y="1636631"/>
            <a:ext cx="2716957" cy="52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March 7th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464D879-E491-6E30-66E8-C06B2BE9D3F5}"/>
              </a:ext>
            </a:extLst>
          </p:cNvPr>
          <p:cNvSpPr txBox="1">
            <a:spLocks/>
          </p:cNvSpPr>
          <p:nvPr/>
        </p:nvSpPr>
        <p:spPr>
          <a:xfrm>
            <a:off x="4373576" y="1576617"/>
            <a:ext cx="3411181" cy="649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March 14th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B719DBD-CC9A-1BCE-FF8D-144E7985325A}"/>
              </a:ext>
            </a:extLst>
          </p:cNvPr>
          <p:cNvSpPr txBox="1">
            <a:spLocks/>
          </p:cNvSpPr>
          <p:nvPr/>
        </p:nvSpPr>
        <p:spPr>
          <a:xfrm>
            <a:off x="8933219" y="1576617"/>
            <a:ext cx="3089905" cy="649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April 4th</a:t>
            </a:r>
          </a:p>
        </p:txBody>
      </p:sp>
    </p:spTree>
    <p:extLst>
      <p:ext uri="{BB962C8B-B14F-4D97-AF65-F5344CB8AC3E}">
        <p14:creationId xmlns:p14="http://schemas.microsoft.com/office/powerpoint/2010/main" val="4077914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AEFA-1265-DC62-A5FF-62D2392F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80353"/>
            <a:ext cx="1583725" cy="333375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</a:t>
            </a:r>
            <a:b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April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B488C-00A0-50C7-C238-21E44A4E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A4A555-DBA0-175B-228A-0A22A3E1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462" y="0"/>
            <a:ext cx="8171986" cy="680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80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AEFA-1265-DC62-A5FF-62D2392F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80353"/>
            <a:ext cx="1583725" cy="333375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</a:t>
            </a:r>
            <a:b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April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B488C-00A0-50C7-C238-21E44A4E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9FCDB-FBD9-E389-95CE-71B6794BD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092" y="0"/>
            <a:ext cx="8268730" cy="689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69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AEFA-1265-DC62-A5FF-62D2392F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86" y="237490"/>
            <a:ext cx="10515600" cy="5746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B488C-00A0-50C7-C238-21E44A4E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8C116-0347-44E6-0EC9-336D2C9370DB}"/>
              </a:ext>
            </a:extLst>
          </p:cNvPr>
          <p:cNvSpPr txBox="1"/>
          <p:nvPr/>
        </p:nvSpPr>
        <p:spPr>
          <a:xfrm>
            <a:off x="297986" y="913389"/>
            <a:ext cx="112649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Information Asymmetry: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Not all participants may have perceived the fundamental value in the same way, or some might have had different information about future prospects, leading to variations in trading behavior.</a:t>
            </a:r>
          </a:p>
          <a:p>
            <a:pPr algn="just"/>
            <a:endParaRPr lang="en-US" dirty="0">
              <a:solidFill>
                <a:srgbClr val="0D0D0D"/>
              </a:solidFill>
              <a:latin typeface="Söhne"/>
            </a:endParaRPr>
          </a:p>
          <a:p>
            <a:pPr algn="just"/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Supply and Demand Dynamics: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Supply-Demand Divergence (Periods 20-22)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 As demand begins to fall around period 20-22, supply does not increase correspondingly.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Peak at Period 25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 The peak of demand at period 25, while supply continues to be lower and not increase to the same degree as demand was decreasing. 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Lack of Sellers at Lower Prices: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If many traders are holding stocks hoping for a rebound or are unwilling to sell at lower prices, the supply at the lower price levels could be insufficient to meet any latent demand.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Inelastic Selling: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Participants might not have adjusted their selling prices quickly enough to match the declining trend.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Liquidity Constraints: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Limited liquidity or the absence of enough market participants.</a:t>
            </a:r>
          </a:p>
          <a:p>
            <a:pPr lvl="1" algn="just"/>
            <a:endParaRPr lang="en-US" dirty="0">
              <a:solidFill>
                <a:srgbClr val="0D0D0D"/>
              </a:solidFill>
              <a:latin typeface="Söhne"/>
            </a:endParaRPr>
          </a:p>
          <a:p>
            <a:pPr lvl="1" algn="just"/>
            <a:r>
              <a:rPr lang="en-US" b="1" dirty="0">
                <a:solidFill>
                  <a:srgbClr val="0D0D0D"/>
                </a:solidFill>
                <a:latin typeface="Söhne"/>
              </a:rPr>
              <a:t>Proposed solutions: </a:t>
            </a:r>
          </a:p>
          <a:p>
            <a:pPr marL="742950" lvl="1" indent="-285750" algn="just">
              <a:buFontTx/>
              <a:buChar char="-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add another question on fundamental value in the quiz -&gt; that would make a total of 6 questions</a:t>
            </a:r>
          </a:p>
          <a:p>
            <a:pPr marL="742950" lvl="1" indent="-285750" algn="just">
              <a:buFontTx/>
              <a:buChar char="-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underline this information in the video instructions again -&gt; Mihai to do this in </a:t>
            </a:r>
            <a:r>
              <a:rPr lang="en-US" dirty="0" err="1">
                <a:solidFill>
                  <a:srgbClr val="0D0D0D"/>
                </a:solidFill>
                <a:latin typeface="Söhne"/>
              </a:rPr>
              <a:t>Synthesia</a:t>
            </a: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742950" lvl="1" indent="-285750" algn="just">
              <a:buFontTx/>
              <a:buChar char="-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emphasize this in the break in between the training and actual trading sessions </a:t>
            </a:r>
          </a:p>
          <a:p>
            <a:pPr marL="742950" lvl="1" indent="-285750" algn="just">
              <a:buFontTx/>
              <a:buChar char="-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make sure we have at least 20 people trading in the market</a:t>
            </a:r>
          </a:p>
          <a:p>
            <a:pPr marL="742950" lvl="1" indent="-285750" algn="just">
              <a:buFontTx/>
              <a:buChar char="-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market maker at the end to “induce” the crash and provide liquidity at around periods 20-25 based on</a:t>
            </a:r>
          </a:p>
          <a:p>
            <a:pPr lvl="1" algn="just"/>
            <a:r>
              <a:rPr lang="en-US" dirty="0">
                <a:solidFill>
                  <a:srgbClr val="0D0D0D"/>
                </a:solidFill>
                <a:latin typeface="Söhne"/>
              </a:rPr>
              <a:t>pre-determined rules? </a:t>
            </a:r>
            <a:endParaRPr lang="en-US" b="1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00146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2837A-FD2F-48C5-A1F0-77EE802E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financial bubble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3B91-2FA2-2B81-AC46-DED29898C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bubble is an economic cycle that is characterized by the rapid escalation of market value, particularly in the price of assets. This fast inflation is followed by a quick decrease in value, or a contraction, that is sometimes referred to as a "crash" or a "bubble burst."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CFEB4-910E-A21C-E2D3-ABC99122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053C2-BF53-1EBC-8646-AECA973E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Literature Experimental Finance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C6FA9-6BC6-6CAD-DDCB-1FBCE6770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i="1" dirty="0"/>
              <a:t>Irrational exuberance and neural crash warning signals during endogenous experimental market bubbles </a:t>
            </a:r>
            <a:r>
              <a:rPr lang="en-US" sz="2400" dirty="0"/>
              <a:t>(2014 Smith, Camerer, et al.)</a:t>
            </a:r>
          </a:p>
          <a:p>
            <a:r>
              <a:rPr lang="en-US" sz="2400" i="1" dirty="0"/>
              <a:t>Price bubbles, gender, and expectations in experimental asset markets </a:t>
            </a:r>
            <a:r>
              <a:rPr lang="en-US" sz="2400" dirty="0"/>
              <a:t>(2017 Holt, </a:t>
            </a:r>
            <a:r>
              <a:rPr lang="en-US" sz="2400" dirty="0" err="1"/>
              <a:t>Porizo</a:t>
            </a:r>
            <a:r>
              <a:rPr lang="en-US" sz="2400" dirty="0"/>
              <a:t>, Song)</a:t>
            </a:r>
          </a:p>
          <a:p>
            <a:r>
              <a:rPr lang="en-US" sz="2400" i="1" dirty="0"/>
              <a:t>Gazing through the bubble: an experimental investigation into financial risk-taking using eye-tracking</a:t>
            </a:r>
            <a:r>
              <a:rPr lang="en-US" sz="2400" dirty="0"/>
              <a:t>(2023 Toma, et al.)</a:t>
            </a:r>
          </a:p>
          <a:p>
            <a:r>
              <a:rPr lang="en-US" sz="2400" i="1" dirty="0"/>
              <a:t>A hybrid neuro-experimental decision support system to classify overconfidence and performance in a simulated bubble using a passive BCI</a:t>
            </a:r>
            <a:r>
              <a:rPr lang="en-US" sz="2400" dirty="0"/>
              <a:t> (2023 Toma)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2F83-7EDD-8E4B-F855-BA6D48FF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88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80C4A-8F83-B346-BA80-00073662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724F9-6D73-63E5-3139-130DCC819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A707-1ACC-E10A-438A-26554C7D0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67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753EB-9C98-907C-B0C9-BE520BD6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00F0-6CA7-9A1B-8305-008C07EF1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Asset Bubble 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Asset Price Forecasting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Risk Elicitation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95F4A-5AC0-430A-7B07-1EADB3E0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5320-3AE1-2EF1-0352-105665C9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Bubble 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577FF-CC22-71DD-8412-C403F4976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asset market where subjects trade a risky asset in an open-call market for 30 periods (Smith et al., 2014).</a:t>
            </a:r>
            <a:endParaRPr lang="en-US" dirty="0"/>
          </a:p>
          <a:p>
            <a:r>
              <a:rPr lang="en-US" dirty="0"/>
              <a:t>Market Structure</a:t>
            </a:r>
          </a:p>
          <a:p>
            <a:pPr lvl="1"/>
            <a:r>
              <a:rPr lang="en-US" dirty="0"/>
              <a:t>33 Trading Periods (3 practice)</a:t>
            </a:r>
          </a:p>
          <a:p>
            <a:pPr lvl="1"/>
            <a:r>
              <a:rPr lang="en-US" dirty="0"/>
              <a:t>15-25 simultaneous participants</a:t>
            </a:r>
          </a:p>
          <a:p>
            <a:pPr lvl="1"/>
            <a:r>
              <a:rPr lang="en-US" dirty="0"/>
              <a:t>5 In-Lab</a:t>
            </a:r>
          </a:p>
          <a:p>
            <a:pPr lvl="1"/>
            <a:r>
              <a:rPr lang="en-US" dirty="0"/>
              <a:t>10-20 online participants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645F5-D74C-642F-86D2-F092F3D1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641F-75FE-1642-A0F2-7703470751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6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0C8EC-5E59-906B-6EE4-33CBD2A67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600"/>
              <a:t>Asset Bubble Formation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50ACB6-3BB7-5734-E5FE-DF5B62562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Asset Endowment</a:t>
            </a:r>
          </a:p>
          <a:p>
            <a:pPr lvl="1"/>
            <a:r>
              <a:rPr lang="en-US" dirty="0"/>
              <a:t>140 units of CASH</a:t>
            </a:r>
          </a:p>
          <a:p>
            <a:pPr lvl="1"/>
            <a:r>
              <a:rPr lang="en-US" dirty="0"/>
              <a:t>4 units of Risky Asset</a:t>
            </a:r>
          </a:p>
          <a:p>
            <a:r>
              <a:rPr lang="en-US" dirty="0"/>
              <a:t>Interest/Dividend</a:t>
            </a:r>
          </a:p>
          <a:p>
            <a:pPr lvl="1"/>
            <a:r>
              <a:rPr lang="en-US" dirty="0"/>
              <a:t>CASH: 5% every trading period</a:t>
            </a:r>
          </a:p>
          <a:p>
            <a:pPr lvl="1"/>
            <a:r>
              <a:rPr lang="en-US" dirty="0"/>
              <a:t>Risky Asset: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ividends of either 0.4 or 1 with equal probability.</a:t>
            </a:r>
            <a:endParaRPr lang="en-US" dirty="0">
              <a:effectLst/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677DB1-5E0E-09C5-D188-DABFF29F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85" y="1516592"/>
            <a:ext cx="7463055" cy="38248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E0BA3-3B2B-A671-EC0F-A05FF4F0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23641F-75FE-1642-A0F2-77034707513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57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F5320-3AE1-2EF1-0352-105665C9F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Asset Price Forecasting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577FF-CC22-71DD-8412-C403F4976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b="0" i="0" u="none" strike="noStrike">
                <a:effectLst/>
                <a:latin typeface="Arial" panose="020B0604020202020204" pitchFamily="34" charset="0"/>
              </a:rPr>
              <a:t>A forecast screen where participants submit their expectations with regards to current and future market prices (for 30 seconds)</a:t>
            </a:r>
            <a:endParaRPr lang="en-US" sz="2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68AF9-D391-3DA7-8F30-2AE9DBEB9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42662"/>
            <a:ext cx="6903720" cy="35726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645F5-D74C-642F-86D2-F092F3D1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23641F-75FE-1642-A0F2-77034707513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36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207507</TotalTime>
  <Words>765</Words>
  <Application>Microsoft Macintosh PowerPoint</Application>
  <PresentationFormat>Widescreen</PresentationFormat>
  <Paragraphs>103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Söhne</vt:lpstr>
      <vt:lpstr>Office Theme</vt:lpstr>
      <vt:lpstr>Neuro-bubbles Data</vt:lpstr>
      <vt:lpstr>Financial Bubbles</vt:lpstr>
      <vt:lpstr>What is a financial bubble</vt:lpstr>
      <vt:lpstr>Bubble Literature Experimental Finance</vt:lpstr>
      <vt:lpstr>Experimental Design</vt:lpstr>
      <vt:lpstr>Experimental Design</vt:lpstr>
      <vt:lpstr>Asset Bubble Formation</vt:lpstr>
      <vt:lpstr>Asset Bubble Formation</vt:lpstr>
      <vt:lpstr>Asset Price Forecasting</vt:lpstr>
      <vt:lpstr>Risk Elicitation Task</vt:lpstr>
      <vt:lpstr>Risk Elicitation Task DOSE</vt:lpstr>
      <vt:lpstr>Experimental Design</vt:lpstr>
      <vt:lpstr>Price and volume dynamics</vt:lpstr>
      <vt:lpstr>Results – forecast page and forecast surprise</vt:lpstr>
      <vt:lpstr>Results – forecast page (rationality check)</vt:lpstr>
      <vt:lpstr>Results – risk taking parameter R averaged across participants</vt:lpstr>
      <vt:lpstr>Results – risk taking parameter Mu averaged across participants</vt:lpstr>
      <vt:lpstr>Market price and Avg EDA</vt:lpstr>
      <vt:lpstr>Supply and demand  dynamics  April 4th</vt:lpstr>
      <vt:lpstr>Supply and demand dynamics</vt:lpstr>
      <vt:lpstr>Hybrid  4 April 2024</vt:lpstr>
      <vt:lpstr>Hybrid  4 April 2024</vt:lpstr>
      <vt:lpstr>Summary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Toma</dc:creator>
  <cp:lastModifiedBy>Henning, Thomas L.</cp:lastModifiedBy>
  <cp:revision>121</cp:revision>
  <dcterms:created xsi:type="dcterms:W3CDTF">2023-12-17T07:41:02Z</dcterms:created>
  <dcterms:modified xsi:type="dcterms:W3CDTF">2024-06-11T01:00:29Z</dcterms:modified>
</cp:coreProperties>
</file>